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52C9-86DB-4FC5-9DF9-97100ECE1930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3EF9-9A47-4C64-BAC3-3178AF28CC2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52C9-86DB-4FC5-9DF9-97100ECE1930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3EF9-9A47-4C64-BAC3-3178AF28CC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52C9-86DB-4FC5-9DF9-97100ECE1930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3EF9-9A47-4C64-BAC3-3178AF28CC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52C9-86DB-4FC5-9DF9-97100ECE1930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3EF9-9A47-4C64-BAC3-3178AF28CC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52C9-86DB-4FC5-9DF9-97100ECE1930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3EF9-9A47-4C64-BAC3-3178AF28CC2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52C9-86DB-4FC5-9DF9-97100ECE1930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3EF9-9A47-4C64-BAC3-3178AF28CC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52C9-86DB-4FC5-9DF9-97100ECE1930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3EF9-9A47-4C64-BAC3-3178AF28CC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52C9-86DB-4FC5-9DF9-97100ECE1930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A3EF9-9A47-4C64-BAC3-3178AF28CC2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52C9-86DB-4FC5-9DF9-97100ECE1930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3EF9-9A47-4C64-BAC3-3178AF28CC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52C9-86DB-4FC5-9DF9-97100ECE1930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6AA3EF9-9A47-4C64-BAC3-3178AF28CC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2952C9-86DB-4FC5-9DF9-97100ECE1930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3EF9-9A47-4C64-BAC3-3178AF28CC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2952C9-86DB-4FC5-9DF9-97100ECE1930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AA3EF9-9A47-4C64-BAC3-3178AF28CC2C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latin typeface="Blackadder ITC" panose="04020505051007020D02" pitchFamily="82" charset="0"/>
              </a:rPr>
              <a:t>The Highwayman </a:t>
            </a:r>
            <a:br>
              <a:rPr lang="en-GB" sz="3600" b="1" dirty="0" smtClean="0">
                <a:latin typeface="Blackadder ITC" panose="04020505051007020D02" pitchFamily="82" charset="0"/>
              </a:rPr>
            </a:br>
            <a:r>
              <a:rPr lang="en-GB" sz="3600" b="1" dirty="0" smtClean="0">
                <a:latin typeface="Blackadder ITC" panose="04020505051007020D02" pitchFamily="82" charset="0"/>
              </a:rPr>
              <a:t>by Alfred Noyes</a:t>
            </a:r>
            <a:endParaRPr lang="en-GB" sz="3600" b="1" dirty="0">
              <a:latin typeface="Blackadder ITC" panose="04020505051007020D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altLang="en-US" sz="3800" dirty="0" smtClean="0">
                <a:latin typeface="Blackadder ITC" panose="04020505051007020D02" pitchFamily="82" charset="0"/>
              </a:rPr>
              <a:t>The wind was a torrent of darkness among the gusty trees,</a:t>
            </a:r>
          </a:p>
          <a:p>
            <a:pPr marL="0" indent="0">
              <a:buNone/>
            </a:pPr>
            <a:endParaRPr lang="en-GB" altLang="en-US" sz="3800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sz="3800" dirty="0" smtClean="0">
                <a:latin typeface="Blackadder ITC" panose="04020505051007020D02" pitchFamily="82" charset="0"/>
              </a:rPr>
              <a:t>The moon was a ghostly galleon tossed upon cloudy seas.</a:t>
            </a:r>
          </a:p>
          <a:p>
            <a:pPr marL="0" indent="0">
              <a:buNone/>
            </a:pPr>
            <a:endParaRPr lang="en-GB" altLang="en-US" sz="3800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sz="3800" dirty="0" smtClean="0">
                <a:latin typeface="Blackadder ITC" panose="04020505051007020D02" pitchFamily="82" charset="0"/>
              </a:rPr>
              <a:t>The road was a ribbon of moonlight over the purple moor,</a:t>
            </a:r>
          </a:p>
          <a:p>
            <a:pPr marL="0" indent="0">
              <a:buNone/>
            </a:pPr>
            <a:endParaRPr lang="en-GB" altLang="en-US" sz="3800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sz="3800" dirty="0" smtClean="0">
                <a:latin typeface="Blackadder ITC" panose="04020505051007020D02" pitchFamily="82" charset="0"/>
              </a:rPr>
              <a:t>And the highwayman came riding – </a:t>
            </a:r>
          </a:p>
          <a:p>
            <a:pPr marL="0" indent="0">
              <a:buNone/>
            </a:pPr>
            <a:r>
              <a:rPr lang="en-GB" altLang="en-US" sz="3800" dirty="0" smtClean="0">
                <a:latin typeface="Blackadder ITC" panose="04020505051007020D02" pitchFamily="82" charset="0"/>
              </a:rPr>
              <a:t>              Riding – riding – </a:t>
            </a:r>
          </a:p>
          <a:p>
            <a:pPr marL="0" indent="0">
              <a:buNone/>
            </a:pPr>
            <a:endParaRPr lang="en-GB" altLang="en-US" sz="3800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sz="3800" dirty="0" smtClean="0">
                <a:latin typeface="Blackadder ITC" panose="04020505051007020D02" pitchFamily="82" charset="0"/>
              </a:rPr>
              <a:t>The highwayman came riding, up to the old inn-door.</a:t>
            </a:r>
          </a:p>
          <a:p>
            <a:endParaRPr lang="en-GB" altLang="en-US" dirty="0" smtClean="0">
              <a:latin typeface="Blackadder ITC" panose="04020505051007020D02" pitchFamily="82" charset="0"/>
            </a:endParaRPr>
          </a:p>
          <a:p>
            <a:endParaRPr lang="en-GB" dirty="0"/>
          </a:p>
        </p:txBody>
      </p:sp>
      <p:pic>
        <p:nvPicPr>
          <p:cNvPr id="1026" name="Picture 2" descr="C:\Users\downstairs\AppData\Local\Microsoft\Windows\INetCache\IE\Q66O9ZU5\highwayma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44" y="4077072"/>
            <a:ext cx="2280865" cy="20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229600" cy="572135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3600" dirty="0" smtClean="0">
                <a:latin typeface="Blackadder ITC" panose="04020505051007020D02" pitchFamily="82" charset="0"/>
              </a:rPr>
              <a:t>They had tied her up to attention, with many a sniggering jest.</a:t>
            </a:r>
          </a:p>
          <a:p>
            <a:pPr marL="0" indent="0">
              <a:buNone/>
            </a:pPr>
            <a:r>
              <a:rPr lang="en-GB" altLang="en-US" sz="3600" dirty="0" smtClean="0">
                <a:latin typeface="Blackadder ITC" panose="04020505051007020D02" pitchFamily="82" charset="0"/>
              </a:rPr>
              <a:t>They had bound a musket beside her, with the nuzzle beneath her breast!</a:t>
            </a:r>
          </a:p>
          <a:p>
            <a:endParaRPr lang="en-GB" dirty="0"/>
          </a:p>
        </p:txBody>
      </p:sp>
      <p:pic>
        <p:nvPicPr>
          <p:cNvPr id="4" name="Picture 3" descr="THM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14" y="2492896"/>
            <a:ext cx="2233613" cy="3571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04812"/>
            <a:ext cx="8229600" cy="63365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altLang="en-US" dirty="0">
              <a:latin typeface="Blackadder ITC" panose="04020505051007020D02" pitchFamily="82" charset="0"/>
            </a:endParaRPr>
          </a:p>
          <a:p>
            <a:pPr marL="0" indent="0">
              <a:buNone/>
            </a:pPr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Now, keep good watch!’ and they kissed her.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She heard the dead man say –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Look for me by the moonlight; watch for me by the moonlight;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I’ll come to thee by moonlight, though hell should bar the way !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She twisted her hands behind her; but all the knots held good!</a:t>
            </a:r>
          </a:p>
          <a:p>
            <a:pPr marL="0" indent="0">
              <a:buNone/>
            </a:pPr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She writhed her hands till her fingers were wet with sweat or blood!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They stretched and strained in the darkness, and the hours crawled back like years,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 descr="C:\Users\downstairs\AppData\Local\Microsoft\Windows\INetCache\IE\Q66O9ZU5\ghostly_galleon_by_artandattitu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743200" cy="18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29600" cy="5576888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3600" dirty="0" err="1" smtClean="0">
                <a:latin typeface="Blackadder ITC" panose="04020505051007020D02" pitchFamily="82" charset="0"/>
              </a:rPr>
              <a:t>Tlot-tlot</a:t>
            </a:r>
            <a:r>
              <a:rPr lang="en-GB" altLang="en-US" sz="3600" dirty="0" smtClean="0">
                <a:latin typeface="Blackadder ITC" panose="04020505051007020D02" pitchFamily="82" charset="0"/>
              </a:rPr>
              <a:t>; </a:t>
            </a:r>
            <a:r>
              <a:rPr lang="en-GB" altLang="en-US" sz="3600" dirty="0" err="1" smtClean="0">
                <a:latin typeface="Blackadder ITC" panose="04020505051007020D02" pitchFamily="82" charset="0"/>
              </a:rPr>
              <a:t>tlot-tlot</a:t>
            </a:r>
            <a:r>
              <a:rPr lang="en-GB" altLang="en-US" sz="3600" dirty="0" smtClean="0">
                <a:latin typeface="Blackadder ITC" panose="04020505051007020D02" pitchFamily="82" charset="0"/>
              </a:rPr>
              <a:t>! Had they heard it? The horse-hoofs ringing clear;</a:t>
            </a:r>
          </a:p>
          <a:p>
            <a:pPr marL="0" indent="0">
              <a:buNone/>
            </a:pPr>
            <a:endParaRPr lang="en-GB" altLang="en-US" sz="3600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sz="3600" dirty="0" err="1" smtClean="0">
                <a:latin typeface="Blackadder ITC" panose="04020505051007020D02" pitchFamily="82" charset="0"/>
              </a:rPr>
              <a:t>Tlot-tlot</a:t>
            </a:r>
            <a:r>
              <a:rPr lang="en-GB" altLang="en-US" sz="3600" dirty="0" smtClean="0">
                <a:latin typeface="Blackadder ITC" panose="04020505051007020D02" pitchFamily="82" charset="0"/>
              </a:rPr>
              <a:t>; </a:t>
            </a:r>
            <a:r>
              <a:rPr lang="en-GB" altLang="en-US" sz="3600" dirty="0" err="1" smtClean="0">
                <a:latin typeface="Blackadder ITC" panose="04020505051007020D02" pitchFamily="82" charset="0"/>
              </a:rPr>
              <a:t>tlot-tlot</a:t>
            </a:r>
            <a:r>
              <a:rPr lang="en-GB" altLang="en-US" sz="3600" dirty="0" smtClean="0">
                <a:latin typeface="Blackadder ITC" panose="04020505051007020D02" pitchFamily="82" charset="0"/>
              </a:rPr>
              <a:t>, in the distance! Were they deaf that they did not hear?</a:t>
            </a:r>
          </a:p>
          <a:p>
            <a:pPr marL="0" indent="0">
              <a:buNone/>
            </a:pPr>
            <a:endParaRPr lang="en-GB" dirty="0">
              <a:latin typeface="Blackadder ITC" panose="04020505051007020D02" pitchFamily="82" charset="0"/>
            </a:endParaRPr>
          </a:p>
        </p:txBody>
      </p:sp>
      <p:pic>
        <p:nvPicPr>
          <p:cNvPr id="8194" name="Picture 2" descr="C:\Users\downstairs\AppData\Local\Microsoft\Windows\INetCache\IE\Q66O9ZU5\quotesandsayingsweb_1_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5379516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0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5505450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Down the ribbon of moonlight, over the brow of the hill, The highwayman came riding, </a:t>
            </a:r>
            <a:r>
              <a:rPr lang="en-GB" altLang="en-US" sz="3600" dirty="0" smtClean="0">
                <a:latin typeface="Blackadder ITC" panose="04020505051007020D02" pitchFamily="82" charset="0"/>
              </a:rPr>
              <a:t>riding, </a:t>
            </a:r>
            <a:r>
              <a:rPr lang="en-GB" altLang="en-US" sz="4000" dirty="0" smtClean="0">
                <a:latin typeface="Blackadder ITC" panose="04020505051007020D02" pitchFamily="82" charset="0"/>
              </a:rPr>
              <a:t>riding!</a:t>
            </a:r>
          </a:p>
          <a:p>
            <a:pPr marL="0" indent="0">
              <a:buNone/>
            </a:pPr>
            <a:endParaRPr lang="en-GB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The red-coats looked to their priming! </a:t>
            </a:r>
          </a:p>
          <a:p>
            <a:pPr marL="0" indent="0">
              <a:buNone/>
            </a:pPr>
            <a:endParaRPr lang="en-GB" altLang="en-US" dirty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She stood up, straight and still.</a:t>
            </a:r>
          </a:p>
          <a:p>
            <a:endParaRPr lang="en-GB" dirty="0"/>
          </a:p>
        </p:txBody>
      </p:sp>
      <p:pic>
        <p:nvPicPr>
          <p:cNvPr id="8" name="Picture 7" descr="THM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67478"/>
            <a:ext cx="2717478" cy="34714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5865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 err="1" smtClean="0">
                <a:latin typeface="Blackadder ITC" panose="04020505051007020D02" pitchFamily="82" charset="0"/>
              </a:rPr>
              <a:t>Tlot-tlot</a:t>
            </a:r>
            <a:r>
              <a:rPr lang="en-GB" altLang="en-US" dirty="0" smtClean="0">
                <a:latin typeface="Blackadder ITC" panose="04020505051007020D02" pitchFamily="82" charset="0"/>
              </a:rPr>
              <a:t>, in the frosty silence! </a:t>
            </a:r>
            <a:r>
              <a:rPr lang="en-GB" altLang="en-US" dirty="0" err="1" smtClean="0">
                <a:latin typeface="Blackadder ITC" panose="04020505051007020D02" pitchFamily="82" charset="0"/>
              </a:rPr>
              <a:t>Tlot-tlot</a:t>
            </a:r>
            <a:r>
              <a:rPr lang="en-GB" altLang="en-US" dirty="0" smtClean="0">
                <a:latin typeface="Blackadder ITC" panose="04020505051007020D02" pitchFamily="82" charset="0"/>
              </a:rPr>
              <a:t> in the echoing night!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Nearer he came and nearer. Her face was like a light.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Her eyes grew wide for a moment; she drew one last deep breath,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Then her finger moved in the moonlight, her musket shattered the moonlight. Shattered her breast in the moonlight and warned him – with her death.</a:t>
            </a:r>
          </a:p>
          <a:p>
            <a:endParaRPr lang="en-GB" altLang="en-US" dirty="0" smtClean="0">
              <a:latin typeface="Book Antiqua" pitchFamily="18" charset="0"/>
            </a:endParaRPr>
          </a:p>
          <a:p>
            <a:endParaRPr lang="en-GB" dirty="0"/>
          </a:p>
        </p:txBody>
      </p:sp>
      <p:pic>
        <p:nvPicPr>
          <p:cNvPr id="4" name="Picture 3" descr="THM0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2925561" cy="34805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5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76250"/>
            <a:ext cx="8229600" cy="5649913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Back, he spurred like a madman, shouting a curse to the sky,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With the white road smoking behind him and his rapier brandished high</a:t>
            </a:r>
          </a:p>
          <a:p>
            <a:pPr marL="0" indent="0">
              <a:buNone/>
            </a:pPr>
            <a:endParaRPr lang="en-GB" dirty="0">
              <a:latin typeface="Blackadder ITC" panose="04020505051007020D02" pitchFamily="82" charset="0"/>
            </a:endParaRPr>
          </a:p>
        </p:txBody>
      </p:sp>
      <p:pic>
        <p:nvPicPr>
          <p:cNvPr id="10243" name="Picture 3" descr="C:\Users\downstairs\AppData\Local\Microsoft\Windows\INetCache\IE\Q66O9ZU5\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6174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5792788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4400" dirty="0" smtClean="0">
                <a:latin typeface="Blackadder ITC" panose="04020505051007020D02" pitchFamily="82" charset="0"/>
              </a:rPr>
              <a:t>Blood-red were his spurs </a:t>
            </a:r>
            <a:r>
              <a:rPr lang="en-GB" altLang="en-US" sz="4400" dirty="0" err="1" smtClean="0">
                <a:latin typeface="Blackadder ITC" panose="04020505051007020D02" pitchFamily="82" charset="0"/>
              </a:rPr>
              <a:t>i</a:t>
            </a:r>
            <a:r>
              <a:rPr lang="en-GB" altLang="en-US" sz="4400" dirty="0" smtClean="0">
                <a:latin typeface="Blackadder ITC" panose="04020505051007020D02" pitchFamily="82" charset="0"/>
              </a:rPr>
              <a:t>’ the golden noon; wine-red was his velvet coat;</a:t>
            </a:r>
          </a:p>
          <a:p>
            <a:pPr marL="0" indent="0">
              <a:buNone/>
            </a:pPr>
            <a:r>
              <a:rPr lang="en-GB" altLang="en-US" sz="4400" dirty="0" smtClean="0">
                <a:latin typeface="Blackadder ITC" panose="04020505051007020D02" pitchFamily="82" charset="0"/>
              </a:rPr>
              <a:t>When they shot him down on the highway,</a:t>
            </a:r>
          </a:p>
          <a:p>
            <a:pPr marL="0" indent="0">
              <a:buNone/>
            </a:pPr>
            <a:r>
              <a:rPr lang="en-GB" altLang="en-US" sz="4400" dirty="0" smtClean="0">
                <a:latin typeface="Blackadder ITC" panose="04020505051007020D02" pitchFamily="82" charset="0"/>
              </a:rPr>
              <a:t>Down like a dog on the highway,</a:t>
            </a:r>
          </a:p>
          <a:p>
            <a:pPr marL="0" indent="0">
              <a:buNone/>
            </a:pPr>
            <a:r>
              <a:rPr lang="en-GB" altLang="en-US" sz="4400" dirty="0" smtClean="0">
                <a:latin typeface="Blackadder ITC" panose="04020505051007020D02" pitchFamily="82" charset="0"/>
              </a:rPr>
              <a:t> And he lay in his blood on the highway, with a bunch of lace at his throat.</a:t>
            </a:r>
          </a:p>
          <a:p>
            <a:pPr marL="0" indent="0">
              <a:buNone/>
            </a:pPr>
            <a:endParaRPr lang="en-GB" altLang="en-US" dirty="0" smtClean="0">
              <a:latin typeface="Book Antiqua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5865813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And still of a winter’s night, they say, when the wind is in the trees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The moon was a ghostly galleon tossed upon cloudy seas.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The road was a ribbon of moonlight over the purple moor,</a:t>
            </a:r>
          </a:p>
          <a:p>
            <a:endParaRPr lang="en-GB" dirty="0"/>
          </a:p>
        </p:txBody>
      </p:sp>
      <p:pic>
        <p:nvPicPr>
          <p:cNvPr id="11267" name="Picture 3" descr="C:\Users\downstairs\AppData\Local\Microsoft\Windows\INetCache\IE\1QCV2OYC\s640x4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330280" cy="38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6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4800" dirty="0" smtClean="0">
                <a:latin typeface="Blackadder ITC" panose="04020505051007020D02" pitchFamily="82" charset="0"/>
              </a:rPr>
              <a:t>And the highwayman came riding – </a:t>
            </a:r>
          </a:p>
          <a:p>
            <a:pPr marL="0" indent="0">
              <a:buNone/>
            </a:pPr>
            <a:r>
              <a:rPr lang="en-GB" altLang="en-US" sz="4800" dirty="0" smtClean="0">
                <a:latin typeface="Blackadder ITC" panose="04020505051007020D02" pitchFamily="82" charset="0"/>
              </a:rPr>
              <a:t>              Riding – riding – </a:t>
            </a:r>
          </a:p>
          <a:p>
            <a:pPr marL="0" indent="0">
              <a:buNone/>
            </a:pPr>
            <a:endParaRPr lang="en-GB" altLang="en-US" sz="4800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sz="4800" dirty="0" smtClean="0">
                <a:latin typeface="Blackadder ITC" panose="04020505051007020D02" pitchFamily="82" charset="0"/>
              </a:rPr>
              <a:t>The highwayman came riding, up to the old inn-door.</a:t>
            </a:r>
          </a:p>
          <a:p>
            <a:pPr marL="0" indent="0">
              <a:buNone/>
            </a:pPr>
            <a:endParaRPr lang="en-GB" sz="48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4400" dirty="0" smtClean="0">
                <a:latin typeface="Blackadder ITC" panose="04020505051007020D02" pitchFamily="82" charset="0"/>
              </a:rPr>
              <a:t>Over the cobbles he clattered and clashed in the dark inn-yard.</a:t>
            </a:r>
          </a:p>
          <a:p>
            <a:pPr marL="0" indent="0">
              <a:buNone/>
            </a:pPr>
            <a:endParaRPr lang="en-GB" altLang="en-US" sz="4400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sz="4400" dirty="0" smtClean="0">
                <a:latin typeface="Blackadder ITC" panose="04020505051007020D02" pitchFamily="82" charset="0"/>
              </a:rPr>
              <a:t>He tapped with his whip on the shutters, but all was locked and barred.</a:t>
            </a:r>
            <a:endParaRPr lang="en-GB" sz="4400" dirty="0">
              <a:latin typeface="Blackadder ITC" panose="04020505051007020D02" pitchFamily="82" charset="0"/>
            </a:endParaRPr>
          </a:p>
        </p:txBody>
      </p:sp>
      <p:pic>
        <p:nvPicPr>
          <p:cNvPr id="13317" name="Picture 5" descr="C:\Users\downstairs\AppData\Local\Microsoft\Windows\INetCache\IE\N7ETY7NM\408891_382b39646c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2818284" cy="211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29600" cy="5576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He’d a French cocked-hat on his forehead, 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a bunch of lace at his chin,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A coat of the claret velvet, and breeches of brown doe-skin.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They fitted with never a wrinkle. 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His boots were up to the thigh.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And he rode with a jewelled twinkle,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His pistol butts a-twinkle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His rapier hilt a-twinkle, under the jewelled sky.</a:t>
            </a:r>
          </a:p>
          <a:p>
            <a:endParaRPr lang="en-GB" dirty="0"/>
          </a:p>
        </p:txBody>
      </p:sp>
      <p:pic>
        <p:nvPicPr>
          <p:cNvPr id="2050" name="Picture 2" descr="C:\Users\downstairs\AppData\Local\Microsoft\Windows\INetCache\IE\Q66O9ZU5\149884311_a5e617525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33985"/>
            <a:ext cx="2093218" cy="20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29600" cy="5576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4400" dirty="0" smtClean="0">
                <a:latin typeface="Blackadder ITC" panose="04020505051007020D02" pitchFamily="82" charset="0"/>
              </a:rPr>
              <a:t>He whistled a tune to the window, and who should be waiting there</a:t>
            </a:r>
          </a:p>
          <a:p>
            <a:pPr marL="0" indent="0">
              <a:buNone/>
            </a:pPr>
            <a:r>
              <a:rPr lang="en-GB" altLang="en-US" sz="4400" dirty="0" smtClean="0">
                <a:latin typeface="Blackadder ITC" panose="04020505051007020D02" pitchFamily="82" charset="0"/>
              </a:rPr>
              <a:t>But the landlord’s black-eyed daughter, Bess, the landlord’s daughter,</a:t>
            </a:r>
          </a:p>
          <a:p>
            <a:pPr marL="0" indent="0">
              <a:buNone/>
            </a:pPr>
            <a:r>
              <a:rPr lang="en-GB" altLang="en-US" sz="4400" dirty="0" smtClean="0">
                <a:latin typeface="Blackadder ITC" panose="04020505051007020D02" pitchFamily="82" charset="0"/>
              </a:rPr>
              <a:t>Plaiting a dark red love-knot into her long dark hair.</a:t>
            </a:r>
          </a:p>
          <a:p>
            <a:pPr marL="0" indent="0">
              <a:buNone/>
            </a:pPr>
            <a:endParaRPr lang="en-GB" sz="4400" dirty="0">
              <a:latin typeface="Blackadder ITC" panose="04020505051007020D02" pitchFamily="82" charset="0"/>
            </a:endParaRPr>
          </a:p>
        </p:txBody>
      </p:sp>
      <p:pic>
        <p:nvPicPr>
          <p:cNvPr id="12290" name="Picture 2" descr="C:\Users\downstairs\AppData\Local\Microsoft\Windows\INetCache\IE\Q66O9ZU5\quotesandsayingsweb_1_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53285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467600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36576" indent="0" algn="ctr">
              <a:buNone/>
            </a:pPr>
            <a:r>
              <a:rPr lang="en-GB" sz="6600" dirty="0" smtClean="0">
                <a:latin typeface="Blackadder ITC" panose="04020505051007020D02" pitchFamily="82" charset="0"/>
              </a:rPr>
              <a:t>The End</a:t>
            </a:r>
            <a:endParaRPr lang="en-GB" sz="66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229600" cy="5721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Over the cobbles he clattered and clashed in the dark inn-yard.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He tapped with his whip on the shutters, but all was locked and barred.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He whistled a tune to the window, and who should be waiting there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But the landlord’s black-eyed daughter, Bess, the landlord’s daughter,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Plaiting a dark red love-knot into her long dark hair.</a:t>
            </a:r>
          </a:p>
          <a:p>
            <a:endParaRPr lang="en-GB" altLang="en-US" dirty="0" smtClean="0">
              <a:latin typeface="Blackadder ITC" panose="04020505051007020D02" pitchFamily="82" charset="0"/>
            </a:endParaRPr>
          </a:p>
          <a:p>
            <a:endParaRPr lang="en-GB" dirty="0"/>
          </a:p>
        </p:txBody>
      </p:sp>
      <p:pic>
        <p:nvPicPr>
          <p:cNvPr id="3075" name="Picture 3" descr="C:\Users\downstairs\AppData\Local\Microsoft\Windows\INetCache\IE\Q66O9ZU5\quotesandsayingsweb_1_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20" y="4149080"/>
            <a:ext cx="5352760" cy="25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55054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And dark in the dark old inn-yard a stable-wicket creaked</a:t>
            </a:r>
          </a:p>
          <a:p>
            <a:pPr marL="0" indent="0">
              <a:buNone/>
            </a:pPr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Where Tim the </a:t>
            </a:r>
            <a:r>
              <a:rPr lang="en-GB" altLang="en-US" dirty="0" err="1" smtClean="0">
                <a:latin typeface="Blackadder ITC" panose="04020505051007020D02" pitchFamily="82" charset="0"/>
              </a:rPr>
              <a:t>ostler</a:t>
            </a:r>
            <a:r>
              <a:rPr lang="en-GB" altLang="en-US" dirty="0" smtClean="0">
                <a:latin typeface="Blackadder ITC" panose="04020505051007020D02" pitchFamily="82" charset="0"/>
              </a:rPr>
              <a:t> listened. His face was white and peaked.</a:t>
            </a:r>
          </a:p>
          <a:p>
            <a:pPr marL="0" indent="0">
              <a:buNone/>
            </a:pPr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His eyes were hollows of madness, his hair like mouldy hay,</a:t>
            </a:r>
          </a:p>
          <a:p>
            <a:pPr marL="0" indent="0">
              <a:buNone/>
            </a:pPr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But he loved the landlord’s daughter,</a:t>
            </a:r>
          </a:p>
          <a:p>
            <a:pPr marL="0" indent="0">
              <a:buNone/>
            </a:pPr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The landlord’s red lipped daughter </a:t>
            </a:r>
          </a:p>
          <a:p>
            <a:pPr marL="0" indent="0">
              <a:buNone/>
            </a:pPr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Dumb as a dog he listened, and he heard the robber say - </a:t>
            </a:r>
          </a:p>
          <a:p>
            <a:endParaRPr lang="en-GB" dirty="0">
              <a:latin typeface="Blackadder ITC" panose="04020505051007020D02" pitchFamily="82" charset="0"/>
            </a:endParaRPr>
          </a:p>
        </p:txBody>
      </p:sp>
      <p:pic>
        <p:nvPicPr>
          <p:cNvPr id="5" name="Picture 4" descr="THM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75" y="3068960"/>
            <a:ext cx="2664296" cy="225772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5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76250"/>
            <a:ext cx="8229600" cy="56499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‘One kiss, my bonny sweetheart, I’m after a prize to-night,</a:t>
            </a:r>
          </a:p>
          <a:p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But I shall be back with the yellow gold before the morning light;</a:t>
            </a:r>
          </a:p>
          <a:p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Yet, if they press me sharply, and harry me through the day,</a:t>
            </a:r>
          </a:p>
          <a:p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Then look for me by moonlight,</a:t>
            </a:r>
          </a:p>
          <a:p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Watch for me by moonlight, </a:t>
            </a:r>
          </a:p>
          <a:p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I’ll come to thee by moonlight, though hell should bar the way.’</a:t>
            </a:r>
          </a:p>
          <a:p>
            <a:endParaRPr lang="en-GB" dirty="0"/>
          </a:p>
        </p:txBody>
      </p:sp>
      <p:pic>
        <p:nvPicPr>
          <p:cNvPr id="5122" name="Picture 2" descr="C:\Users\downstairs\AppData\Local\Microsoft\Windows\INetCache\IE\1QCV2OYC\s640x4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875797"/>
            <a:ext cx="2952328" cy="264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229600" cy="5721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He rose upright in the stirrups. He scarce could reach her hand,</a:t>
            </a:r>
          </a:p>
          <a:p>
            <a:pPr marL="0" indent="0">
              <a:buNone/>
            </a:pPr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But she loosened her hair </a:t>
            </a:r>
            <a:r>
              <a:rPr lang="en-GB" altLang="en-US" dirty="0" err="1" smtClean="0">
                <a:latin typeface="Blackadder ITC" panose="04020505051007020D02" pitchFamily="82" charset="0"/>
              </a:rPr>
              <a:t>i</a:t>
            </a:r>
            <a:r>
              <a:rPr lang="en-GB" altLang="en-US" dirty="0" smtClean="0">
                <a:latin typeface="Blackadder ITC" panose="04020505051007020D02" pitchFamily="82" charset="0"/>
              </a:rPr>
              <a:t>’ the casement. His face burnt like a brand</a:t>
            </a:r>
          </a:p>
          <a:p>
            <a:pPr marL="0" indent="0">
              <a:buNone/>
            </a:pPr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As the black cascade of perfume came tumbling over his breast;</a:t>
            </a:r>
          </a:p>
          <a:p>
            <a:pPr marL="0" indent="0">
              <a:buNone/>
            </a:pPr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And he kissed its waves in the moonlight, </a:t>
            </a:r>
          </a:p>
          <a:p>
            <a:pPr marL="0" indent="0">
              <a:buNone/>
            </a:pPr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(oh, sweet black waves in the moonlight!)</a:t>
            </a:r>
          </a:p>
          <a:p>
            <a:pPr marL="0" indent="0">
              <a:buNone/>
            </a:pPr>
            <a:endParaRPr lang="en-GB" altLang="en-US" dirty="0" smtClean="0">
              <a:latin typeface="Blackadder ITC" panose="04020505051007020D02" pitchFamily="82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Then he tugged at his rein in the moonlight, and galloped away to the west.</a:t>
            </a:r>
          </a:p>
          <a:p>
            <a:pPr marL="0" indent="0">
              <a:buNone/>
            </a:pPr>
            <a:endParaRPr lang="en-GB" dirty="0">
              <a:latin typeface="Blackadder ITC" panose="04020505051007020D02" pitchFamily="82" charset="0"/>
            </a:endParaRPr>
          </a:p>
        </p:txBody>
      </p:sp>
      <p:pic>
        <p:nvPicPr>
          <p:cNvPr id="6147" name="Picture 3" descr="C:\Users\downstairs\AppData\Local\Microsoft\Windows\INetCache\IE\8UHK0723\highwayman_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134548" cy="22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5792788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He did not come in the dawning.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He did not come at noon;</a:t>
            </a:r>
          </a:p>
          <a:p>
            <a:pPr marL="0" indent="0">
              <a:buNone/>
            </a:pPr>
            <a:endParaRPr lang="en-GB" altLang="en-US" dirty="0" smtClean="0">
              <a:latin typeface="Blackadder ITC" panose="04020505051007020D02" pitchFamily="82" charset="0"/>
            </a:endParaRPr>
          </a:p>
          <a:p>
            <a:endParaRPr lang="en-GB" dirty="0"/>
          </a:p>
        </p:txBody>
      </p:sp>
      <p:pic>
        <p:nvPicPr>
          <p:cNvPr id="4" name="Picture 3" descr="THM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687762" cy="4568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M0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798"/>
            <a:ext cx="3670653" cy="4568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675688" cy="6191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And out o’ the tawny sunset, before the rise o’ the moon,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When the road was a gipsy’s ribbon,  looping the purple moor.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A red-coat troop came marching – 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Marching – marching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King George’s men came marching, up to the old inn-door.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They said no word to the landlord. They drank his ale instead.</a:t>
            </a:r>
            <a:endParaRPr lang="en-GB" dirty="0">
              <a:latin typeface="Blackadder ITC" panose="04020505051007020D02" pitchFamily="82" charset="0"/>
            </a:endParaRPr>
          </a:p>
        </p:txBody>
      </p:sp>
      <p:pic>
        <p:nvPicPr>
          <p:cNvPr id="4" name="Picture 2" descr="C:\Users\downstairs\AppData\Local\Microsoft\Windows\INetCache\IE\Q66O9ZU5\The_highwaym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465009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229600" cy="5721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But they gagged his daughter, and bound her, to the foot of her narrow bed.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Two of them knelt at her casement, with muskets at their side!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There was death at every window;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And hell at one dark window;</a:t>
            </a:r>
          </a:p>
          <a:p>
            <a:pPr marL="0" indent="0">
              <a:buNone/>
            </a:pPr>
            <a:r>
              <a:rPr lang="en-GB" altLang="en-US" dirty="0" smtClean="0">
                <a:latin typeface="Blackadder ITC" panose="04020505051007020D02" pitchFamily="82" charset="0"/>
              </a:rPr>
              <a:t>For Bess could see, through her casement, the road that he would ride.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THM0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61" y="3861048"/>
            <a:ext cx="2135104" cy="27809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6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110</TotalTime>
  <Words>1006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The Highwayman  by Alfred Noyes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Highwayman  by Alfred Noyes</dc:title>
  <dc:creator>downstairs</dc:creator>
  <cp:lastModifiedBy>downstairs</cp:lastModifiedBy>
  <cp:revision>9</cp:revision>
  <dcterms:created xsi:type="dcterms:W3CDTF">2017-01-19T14:04:12Z</dcterms:created>
  <dcterms:modified xsi:type="dcterms:W3CDTF">2017-02-27T17:38:45Z</dcterms:modified>
</cp:coreProperties>
</file>